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rand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502920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280" y="22860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F172A"/>
                </a:solidFill>
              </a:defRPr>
            </a:pPr>
            <a:r>
              <a:t>SingPost take-private screen: property cash funds a letters fix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14300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Board pack  —  company facts real and sourced; deal terms illustrative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82880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0F172A"/>
                </a:solidFill>
              </a:defRPr>
            </a:pPr>
            <a:r>
              <a:t>REF SAMPLE-board • 28 September 2026 (SGT)</a:t>
            </a:r>
          </a:p>
          <a:p>
            <a:pPr>
              <a:spcAft>
                <a:spcPts val="800"/>
              </a:spcAft>
              <a:defRPr sz="1500" b="0">
                <a:solidFill>
                  <a:srgbClr val="0F172A"/>
                </a:solidFill>
              </a:defRPr>
            </a:pPr>
            <a:r>
              <a:t>Subject: SINGAPORE POST LIMITED (UEN 199201623M) — SGX S08</a:t>
            </a:r>
          </a:p>
          <a:p>
            <a:pPr>
              <a:spcAft>
                <a:spcPts val="800"/>
              </a:spcAft>
              <a:defRPr sz="1500" b="1">
                <a:solidFill>
                  <a:srgbClr val="0F172A"/>
                </a:solidFill>
              </a:defRPr>
            </a:pPr>
            <a:r>
              <a:t>ILLUSTRATIVE SAMPLE • REAL PUBLIC FINDINGS • NOT COMMISSIONED</a:t>
            </a:r>
          </a:p>
          <a:p>
            <a:pPr>
              <a:spcAft>
                <a:spcPts val="800"/>
              </a:spcAft>
              <a:defRPr sz="1100" b="0">
                <a:solidFill>
                  <a:srgbClr val="475569"/>
                </a:solidFill>
              </a:defRPr>
            </a:pPr>
            <a:r>
              <a:t>Isolated computer per job • Uploads wiped 24h • Packs 90d • No source? Red flag. Wrong key claim? Full refund (hi@oxaide.com, 14d). Research, not advice.</a:t>
            </a:r>
          </a:p>
          <a:p>
            <a:pPr>
              <a:spcAft>
                <a:spcPts val="800"/>
              </a:spcAft>
              <a:defRPr sz="1100" b="0">
                <a:solidFill>
                  <a:srgbClr val="475569"/>
                </a:solidFill>
              </a:defRPr>
            </a:pPr>
            <a:r>
              <a:t>Oxaide • UEN 201806463W • Since 2018 • brief@oxaide.com • oxaide.com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Verdict: proceed only with IMDA/MAS gates and controls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3444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475569"/>
                </a:solidFill>
              </a:defRPr>
            </a:pPr>
            <a:r>
              <a:t>Net cash S$254.2m; SPC at 99.4% carries profit (S$45.2m vs group S$11.8m).</a:t>
            </a:r>
          </a:p>
          <a:p>
            <a:pPr>
              <a:spcAft>
                <a:spcPts val="600"/>
              </a:spcAft>
              <a:defRPr sz="1800">
                <a:solidFill>
                  <a:srgbClr val="475569"/>
                </a:solidFill>
              </a:defRPr>
            </a:pPr>
            <a:r>
              <a:t>Letters lost S$6.1m; cross-border volumes fell 57.9% in FY2025/26.</a:t>
            </a:r>
          </a:p>
          <a:p>
            <a:pPr>
              <a:spcAft>
                <a:spcPts val="600"/>
              </a:spcAft>
              <a:defRPr sz="1800">
                <a:solidFill>
                  <a:srgbClr val="475569"/>
                </a:solidFill>
              </a:defRPr>
            </a:pPr>
            <a:r>
              <a:t>Illustrative only: S$0.65/share → ~S$1,463m equity, ~S$1,209m EV ex-cash.</a:t>
            </a:r>
          </a:p>
          <a:p>
            <a:pPr>
              <a:spcAft>
                <a:spcPts val="600"/>
              </a:spcAft>
              <a:defRPr sz="1800">
                <a:solidFill>
                  <a:srgbClr val="475569"/>
                </a:solidFill>
              </a:defRPr>
            </a:pPr>
            <a:r>
              <a:t>Gates: IMDA 12%/30%, MAS 20%, shareholders, court, Mar-2027 notes.</a:t>
            </a:r>
          </a:p>
          <a:p>
            <a:pPr>
              <a:spcAft>
                <a:spcPts val="600"/>
              </a:spcAft>
              <a:defRPr sz="1800">
                <a:solidFill>
                  <a:srgbClr val="475569"/>
                </a:solidFill>
              </a:defRPr>
            </a:pPr>
            <a:r>
              <a:t>Research, not advice; no offer has been made.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Sources: AR2025/26 pp.41–47; Letter 24 Jun 2026 pp.12–14; profile pp.1–2. Access 28 Sep 2026.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Thesis: S$254m net cash plus 99.4% occupancy buys turnaround time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3444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828800"/>
                <a:gridCol w="2377440"/>
                <a:gridCol w="1828800"/>
                <a:gridCol w="2011680"/>
              </a:tblGrid>
              <a:tr h="36576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Line (S$m)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FY26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FY25*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FY24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Source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Revenue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376.1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489.1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879.2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AR25/26 p.41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Operating profit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11.8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37.9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33.9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AR25/26 pp.41–42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Net / Underlying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60.9 / 10.7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245.1 / 24.8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78.3 / 41.5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AR25/26 p.41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Op. cash / DPS (c)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(12.3) / 0.55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77.8 / 9.34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93.4 / 0.74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AR25/26 p.41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4206240"/>
            <a:ext cx="112471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* FY25 restated (excl. FHPL/RHH/Quantium); old-scope FY25 revenue was S$813.7m — AR24/25 p.41.</a:t>
            </a:r>
          </a:p>
          <a:p>
            <a:pPr>
              <a:defRPr sz="1300">
                <a:solidFill>
                  <a:srgbClr val="475569"/>
                </a:solidFill>
              </a:defRPr>
            </a:pPr>
            <a:r>
              <a:t>FMH done 27 Mar 2025 at S$867m EV; Famous done 22 Jul 2025 at ~S$177.9m — SGX filings.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Sources: AR2025/26; AR2024/25 p.41; SGX 27 Mar 2025; SGX 22 Jul 2025. Access 28 Sep 2026.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Standing is clean: LIVE, current filings, no charges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3444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6217920"/>
                <a:gridCol w="2286000"/>
              </a:tblGrid>
              <a:tr h="36576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Profile line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Record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Page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UEN / Status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199201623M / LIVE COMPANY (28 Mar 1992)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p.1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Capital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S$628.4m; 2,275,089,525 shares; treas. 22,666,282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p.2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Filings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AGM 23 Jul 2026; AR 5 Aug 2026; FYE 31 Mar 2026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p.1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Charges / Auditor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Nil entries / Deloitte &amp; Touche LLP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p.2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CEO / Chair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Mark Chong (1 Nov 2025) / Teo Swee Lian (21 May 2025)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p.3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Source: ACRA Business Profile bought 28 Sep 2026, receipt ACRA260928004836, pp.1–4. Identity numbers withheld.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Cash covers bonds: walk ties to S$254m net cash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3444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2011680"/>
                <a:gridCol w="2011680"/>
                <a:gridCol w="3108960"/>
              </a:tblGrid>
              <a:tr h="36576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Walk at 31 Mar (S$m)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FY26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FY25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Source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Cash + synthetic deposits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603.8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696.4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AR25/26 p.47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Total debt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349.7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349.6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AR25/26 p.47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Net cash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254.2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346.9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AR25/26 pp.41,47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Op. cash → FCF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(12.3) → (28.0)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77.8 → 26.7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AR25/26 pp.41,46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Maturity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S$100m Mar 2027; S$250m Nov 2030; perp reset Jul 2027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AR25/26 p.47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Source: AR2025/26 Financial Review pp.46–47; S&amp;P 25 Jul 2025 (liquidity strong). Access 28 Sep 2026.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Concentration decides it: SPC profit exceeds group profit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3444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286000"/>
                <a:gridCol w="2286000"/>
                <a:gridCol w="3474720"/>
              </a:tblGrid>
              <a:tr h="36576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FY26 segment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Revenue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Op. profit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Note</a:t>
                      </a:r>
                    </a:p>
                  </a:txBody>
                  <a:tcPr marL="73152" marR="73152">
                    <a:solidFill>
                      <a:srgbClr val="0F172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Logistics &amp; Letters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S$303.5m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(S$6.1m)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77% of sales; loss-making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Property (SPC bulk)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S$80.7m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S$45.2m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99.4% occupied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Post Office Network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S$11.2m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(S$10.7m)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Loss narrowed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Holders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Singtel 21.94%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Temasek 22.00% deemed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Alibaba now 4.6%</a:t>
                      </a:r>
                    </a:p>
                  </a:txBody>
                  <a:tcPr marL="73152" marR="73152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448056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475569"/>
                </a:solidFill>
              </a:defRPr>
            </a:pPr>
            <a:r>
              <a:t>SPC valued at S$1b by S&amp;P; 70% of e-commerce parcels are letterbox-sized; S$30m sorter to 400,000/day.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Sources: AR25/26 pp.43–44; Letter p.12; SBR 9 Sep 2025; S&amp;P p.2; AR24/25 p.13. Access 28 Sep 2026.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Risks 1–3: letters shrink, cross-border falls, controls overhang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3444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475569"/>
                </a:solidFill>
              </a:defRPr>
            </a:pPr>
            <a:r>
              <a:t>Domestic letters –13.5%, international –21.7%; letters halved in a decade (MDDI).</a:t>
            </a:r>
          </a:p>
          <a:p>
            <a:pPr>
              <a:spcAft>
                <a:spcPts val="600"/>
              </a:spcAft>
              <a:defRPr sz="1600">
                <a:solidFill>
                  <a:srgbClr val="475569"/>
                </a:solidFill>
              </a:defRPr>
            </a:pPr>
            <a:r>
              <a:t>Cross-border volumes –57.9% on tariffs, de minimis shifts and price pressure.</a:t>
            </a:r>
          </a:p>
          <a:p>
            <a:pPr>
              <a:spcAft>
                <a:spcPts val="600"/>
              </a:spcAft>
              <a:defRPr sz="1600">
                <a:solidFill>
                  <a:srgbClr val="475569"/>
                </a:solidFill>
              </a:defRPr>
            </a:pPr>
            <a:r>
              <a:t>21 Dec 2024: CEO/CFO/IBU-CEO dismissed over whistleblower handling (ACGA).</a:t>
            </a:r>
          </a:p>
          <a:p>
            <a:pPr>
              <a:spcAft>
                <a:spcPts val="600"/>
              </a:spcAft>
              <a:defRPr sz="1600">
                <a:solidFill>
                  <a:srgbClr val="475569"/>
                </a:solidFill>
              </a:defRPr>
            </a:pPr>
            <a:r>
              <a:t>GIA + external review found deliberate falsification; police report filed.</a:t>
            </a:r>
          </a:p>
          <a:p>
            <a:pPr>
              <a:spcAft>
                <a:spcPts val="600"/>
              </a:spcAft>
              <a:defRPr sz="1600">
                <a:solidFill>
                  <a:srgbClr val="475569"/>
                </a:solidFill>
              </a:defRPr>
            </a:pPr>
            <a:r>
              <a:t>SIAS sought independent review; S&amp;P flags governance as negative.</a:t>
            </a:r>
          </a:p>
          <a:p>
            <a:pPr>
              <a:spcAft>
                <a:spcPts val="600"/>
              </a:spcAft>
              <a:defRPr sz="1600">
                <a:solidFill>
                  <a:srgbClr val="475569"/>
                </a:solidFill>
              </a:defRPr>
            </a:pPr>
            <a:r>
              <a:t>So what: model decline; demand Audit minutes and auditor comfort.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Sources: AR25/26 p.43; MDDI 4 Oct 2023; ACGA 17 Feb 2025; S&amp;P 25 Jul 2025. Access 28 Sep 2026.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Risks 4–5: BBB– cut and a Mar-2027 maturity test the rebuild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3444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S&amp;P cut to BBB– stable 25 Jul 2025; Australia was ~50% of FY25 profit.</a:t>
            </a:r>
          </a:p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Core margin ~1% vs 15% in FY2020; Debt/EBITDA 4.1x → 1.0x on sales.</a:t>
            </a:r>
          </a:p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S$100m notes due Mar 2027; perpetual reset Jul 2027 — fund day one.</a:t>
            </a:r>
          </a:p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Adverse: IMDA S$100k fine (2017 QoS); Alibaba exit Sep 2025; no party case found.</a:t>
            </a:r>
          </a:p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Postage +10c from 1 Jan 2026 cushions but does not reverse decline.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Sources: S&amp;P 25 Jul 2025; AR25/26 p.47; SBR Q3; SBR Sep 2025; Marketing-Interactive; eLitigation SGCA 3.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New team, tight gates: CEO 11 months in, IMDA/MAS approvals needed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3444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Chair Teo (May 2025), CEO Mark Chong (Nov 2025), 4 directors new in 2025.</a:t>
            </a:r>
          </a:p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Board 8 (5 independent, 4 female); Audit newly chaired Jul 2025.</a:t>
            </a:r>
          </a:p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Gates: IMDA 12%/30% + MAS 20% + shareholders/court + refinancing.</a:t>
            </a:r>
          </a:p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Gaps: CDP register, LawNet sweep, post-Mar trading, SPC leases, S$38.1m note.</a:t>
            </a:r>
          </a:p>
          <a:p>
            <a:pPr>
              <a:spcAft>
                <a:spcPts val="600"/>
              </a:spcAft>
              <a:defRPr sz="1700">
                <a:solidFill>
                  <a:srgbClr val="475569"/>
                </a:solidFill>
              </a:defRPr>
            </a:pPr>
            <a:r>
              <a:t>Next: lock Singtel stance, Audit file, sorter proof, HDB approvals.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Sources: Profile pp.3–4; CG report; Letter pp.12–15; AR25/26. Access 28 Sep 2026.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Sources: every number traces to a page read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34440"/>
            <a:ext cx="1124712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475569"/>
                </a:solidFill>
              </a:defRPr>
            </a:pPr>
            <a:r>
              <a:t>ACRA profile (bought 28 Sep 2026) — standing, capital, officers, charges.</a:t>
            </a:r>
          </a:p>
          <a:p>
            <a:pPr>
              <a:spcAft>
                <a:spcPts val="600"/>
              </a:spcAft>
              <a:defRPr sz="1500">
                <a:solidFill>
                  <a:srgbClr val="475569"/>
                </a:solidFill>
              </a:defRPr>
            </a:pPr>
            <a:r>
              <a:t>AR2025/26 (portal, p.41, pp.42–48, Chairman, CG report) — ties and walk.</a:t>
            </a:r>
          </a:p>
          <a:p>
            <a:pPr>
              <a:spcAft>
                <a:spcPts val="600"/>
              </a:spcAft>
              <a:defRPr sz="1500">
                <a:solidFill>
                  <a:srgbClr val="475569"/>
                </a:solidFill>
              </a:defRPr>
            </a:pPr>
            <a:r>
              <a:t>AR2024/25 (p.41, pp.13–14) — old-scope S$813.7m reconciliation.</a:t>
            </a:r>
          </a:p>
          <a:p>
            <a:pPr>
              <a:spcAft>
                <a:spcPts val="600"/>
              </a:spcAft>
              <a:defRPr sz="1500">
                <a:solidFill>
                  <a:srgbClr val="475569"/>
                </a:solidFill>
              </a:defRPr>
            </a:pPr>
            <a:r>
              <a:t>SGX 27 Mar 2025 (FMH) + 22 Jul 2025 (Famous) + S&amp;P 25 Jul 2025 + Letter 24 Jun 2026.</a:t>
            </a:r>
          </a:p>
          <a:p>
            <a:pPr>
              <a:spcAft>
                <a:spcPts val="600"/>
              </a:spcAft>
              <a:defRPr sz="1500">
                <a:solidFill>
                  <a:srgbClr val="475569"/>
                </a:solidFill>
              </a:defRPr>
            </a:pPr>
            <a:r>
              <a:t>MDDI, ACGA, SBR (3), Companies.sg, Daily.SG, Beansprout (2), Investor, MI, eLitigation.</a:t>
            </a:r>
          </a:p>
          <a:p>
            <a:pPr>
              <a:spcAft>
                <a:spcPts val="600"/>
              </a:spcAft>
              <a:defRPr sz="1500">
                <a:solidFill>
                  <a:srgbClr val="475569"/>
                </a:solidFill>
              </a:defRPr>
            </a:pPr>
            <a:r>
              <a:t>Full URLs sit in the board PDF sources page; access date 28 Sep 2026.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4748B"/>
                </a:solidFill>
              </a:defRPr>
            </a:pPr>
            <a:r>
              <a:t>Research, not advice. REF SAMPLE-board. No paywalled material bypassed.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0080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Oxaide • UEN 201806463W • Research, not advice • REF SAMPLE-board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